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8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2792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68DF-75E4-4E69-486C-BED383FAB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885F7-2603-75FC-2819-5082970BA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43A3-1050-4338-35DE-EC5E770E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7BA9A-1789-3FF5-06F6-A6AF1C4C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56A-E8A4-38CC-B793-0E072388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48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974F-A7CD-73CE-D838-18F5C698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D130F-7F42-43C7-70F3-184030112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E42F-63F3-12EA-C522-5441C57B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A4110-1824-64B0-1C16-A7A2F6B2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A7CB-466D-5766-9B73-AB8BCF34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64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6F740-D93B-A497-C5CB-8399064E8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F0C0C-FA9E-AAD4-019A-B987DFA7C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DFFA1-9630-BDFD-6E39-BA5494DB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A7CC6-9C2D-1368-7214-E7327B62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38EA-1924-738A-869D-705BBF8F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65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48E1-16E7-B87A-4D5D-EB3AB6AA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9611-B367-C583-80AA-622E50854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58870-82D6-BFA1-A935-CE469226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B1E53-0D07-981E-EA52-2F991153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9E46F-0D33-C6F5-478E-AFFF563A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64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2266-83FB-464F-5463-C1F66A7D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C4D8A-7D0C-3ADB-8155-202DD11DD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AD8B-6029-3160-0B7C-303243CE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1FD17-F847-3A7C-2467-F2D4773F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97D1-F3CB-2235-0422-578206C6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91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420B-5180-9C41-2DAD-4FA28E61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2A98-AD57-D005-AF6B-1A6986FA6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91883-813D-16CF-2D5B-9606561C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46D57-2035-0E6B-D719-B6EC2F53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FE52E-1203-FC04-BBEA-0316BF89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45998-8765-2FC1-0F21-9F60D728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10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E958-8B1E-EAC9-E699-B8060D6B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E6443-AB62-CC5F-D71C-27E12C139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6DAA4-A46C-1884-8A46-DD3D60D7A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5798-4C9D-8B68-074F-70DDDE733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A4552-2673-A9C2-CAB8-961588F77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ED219-E98C-B210-E224-B10C3C3E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226C6-9202-23DE-06EF-9A164E25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81458-3017-BA4C-CDA3-DEDE2E0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0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96A9-ABA6-2478-1A64-B9D7ED78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A3F04-4D58-A466-AE25-BB96E3C7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69E14-FBB7-0FEE-10FC-235BB5AC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99029-80AD-1629-0C1F-AF0B490E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4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EE1D9-0385-DD70-8140-FA62242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6999F-6E94-8A4A-0C33-725857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B7D54-780F-3D5D-0949-4AAD29D6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2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F049-D868-A96A-77F0-F84F3AA7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05C0-98D3-202E-7103-F0CFB0E3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9BE4D-D57D-492A-6A08-59C48DC9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EA797-3795-1AA6-DEDA-4BCAAF39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3A5C7-6CC3-BC9C-010F-C0E39418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A9969-A766-5279-FB94-6EA4B2DA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4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3E55-B493-4464-9E80-BB25795A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D4FBC-3C84-2F5C-85FE-157C24F9B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232C3-4FF5-BA7B-A90B-1716D63A8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B894A-D73C-1DE4-7FF4-64968D29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58D0-1039-BA40-E359-F264A1AE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35C6B-6CC5-837F-5A5D-0D3B55F6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6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3ACA4-755A-6993-B3D2-554B3601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EE70D-BD91-262B-1B24-A368BA168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C4E0A-93BE-355A-4859-BE16C7A16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E01DC9-FB3A-48A4-9D05-0D6E371D081A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5E8B-CDEA-6F45-00F2-9A1D69DC4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9266-2526-9606-E972-CA25FC097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C247A8-6CF8-483E-9765-3E853A53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69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87BA11-6682-6205-BDE4-606FAACE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9" t="12157" r="2229" b="533"/>
          <a:stretch/>
        </p:blipFill>
        <p:spPr>
          <a:xfrm>
            <a:off x="5458378" y="2158774"/>
            <a:ext cx="6629789" cy="3287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B4C94-390E-5F47-E994-626EBDA8BB00}"/>
              </a:ext>
            </a:extLst>
          </p:cNvPr>
          <p:cNvSpPr txBox="1"/>
          <p:nvPr/>
        </p:nvSpPr>
        <p:spPr>
          <a:xfrm>
            <a:off x="180871" y="110532"/>
            <a:ext cx="9286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Forward Kinematics of GRASPI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EF4A2-F33B-FC21-22D2-5F1BB4A0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2" t="6698" r="3251" b="6003"/>
          <a:stretch/>
        </p:blipFill>
        <p:spPr>
          <a:xfrm>
            <a:off x="313622" y="2334493"/>
            <a:ext cx="5064370" cy="2935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AAB149-B007-C195-5D10-655885585B06}"/>
              </a:ext>
            </a:extLst>
          </p:cNvPr>
          <p:cNvSpPr txBox="1"/>
          <p:nvPr/>
        </p:nvSpPr>
        <p:spPr>
          <a:xfrm>
            <a:off x="1818752" y="1507253"/>
            <a:ext cx="1779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37A7D-666C-17EC-CFC4-507492DCCCE0}"/>
              </a:ext>
            </a:extLst>
          </p:cNvPr>
          <p:cNvSpPr txBox="1"/>
          <p:nvPr/>
        </p:nvSpPr>
        <p:spPr>
          <a:xfrm>
            <a:off x="5915279" y="1403809"/>
            <a:ext cx="5715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Diagram of Kinematic Structure</a:t>
            </a:r>
          </a:p>
        </p:txBody>
      </p:sp>
    </p:spTree>
    <p:extLst>
      <p:ext uri="{BB962C8B-B14F-4D97-AF65-F5344CB8AC3E}">
        <p14:creationId xmlns:p14="http://schemas.microsoft.com/office/powerpoint/2010/main" val="51544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BE2FD-0E85-8A9D-BF71-A4807992C970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4B87C-138B-F869-CE59-A6B5639D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5" y="1512871"/>
            <a:ext cx="8881516" cy="3832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B0307-D76E-98E8-F428-BCF5360E0D06}"/>
              </a:ext>
            </a:extLst>
          </p:cNvPr>
          <p:cNvSpPr txBox="1"/>
          <p:nvPr/>
        </p:nvSpPr>
        <p:spPr>
          <a:xfrm>
            <a:off x="261258" y="1033862"/>
            <a:ext cx="9064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Then finding the Coriolis Matrix using Christoffel Symbols:</a:t>
            </a:r>
          </a:p>
        </p:txBody>
      </p:sp>
    </p:spTree>
    <p:extLst>
      <p:ext uri="{BB962C8B-B14F-4D97-AF65-F5344CB8AC3E}">
        <p14:creationId xmlns:p14="http://schemas.microsoft.com/office/powerpoint/2010/main" val="317527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90F34-8F0F-4851-9A5E-68AC9473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61" y="2751123"/>
            <a:ext cx="7514500" cy="1152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39600-4BCC-8972-3498-622DCFE2BB28}"/>
              </a:ext>
            </a:extLst>
          </p:cNvPr>
          <p:cNvSpPr txBox="1"/>
          <p:nvPr/>
        </p:nvSpPr>
        <p:spPr>
          <a:xfrm>
            <a:off x="113044" y="222292"/>
            <a:ext cx="89304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Dynamics of GRASPI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FD945-594B-7408-421A-E8783F9FD902}"/>
              </a:ext>
            </a:extLst>
          </p:cNvPr>
          <p:cNvSpPr txBox="1"/>
          <p:nvPr/>
        </p:nvSpPr>
        <p:spPr>
          <a:xfrm>
            <a:off x="113044" y="1821510"/>
            <a:ext cx="1299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Using an approximation of the heights of the centre of mass of each link, the gravitational torque vector was found by first calculating the potential energy:</a:t>
            </a:r>
          </a:p>
          <a:p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091C-ED7E-7C91-8FD3-8BDCD58C13D4}"/>
              </a:ext>
            </a:extLst>
          </p:cNvPr>
          <p:cNvSpPr txBox="1"/>
          <p:nvPr/>
        </p:nvSpPr>
        <p:spPr>
          <a:xfrm>
            <a:off x="1075458" y="3860953"/>
            <a:ext cx="66813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And then finding the partial derivatives for these with respect to each value of </a:t>
            </a:r>
            <a:r>
              <a:rPr lang="el-GR" sz="2800" dirty="0"/>
              <a:t>θ</a:t>
            </a:r>
            <a:r>
              <a:rPr lang="en-GB" sz="2800" dirty="0"/>
              <a:t> to find the components of the gravitational torque vector, </a:t>
            </a:r>
            <a:r>
              <a:rPr lang="en-GB" sz="2800" b="1" dirty="0" err="1"/>
              <a:t>τ</a:t>
            </a:r>
            <a:r>
              <a:rPr lang="en-GB" sz="2800" b="1" baseline="-25000" dirty="0" err="1"/>
              <a:t>g</a:t>
            </a:r>
            <a:r>
              <a:rPr lang="en-GB" sz="2800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A4A0C0-EAE8-01B5-197B-4ABF5B58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81" y="90361"/>
            <a:ext cx="4754360" cy="15545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912AE-3B9D-FAF4-0F48-2044BD76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214"/>
          <a:stretch/>
        </p:blipFill>
        <p:spPr>
          <a:xfrm>
            <a:off x="3900535" y="5339592"/>
            <a:ext cx="7216007" cy="115210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5438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325-1534-00.8451867">
            <a:hlinkClick r:id="" action="ppaction://media"/>
            <a:extLst>
              <a:ext uri="{FF2B5EF4-FFF2-40B4-BE49-F238E27FC236}">
                <a16:creationId xmlns:a16="http://schemas.microsoft.com/office/drawing/2014/main" id="{8B332CE5-2569-B9CD-BE89-B8FF81D81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5DD784-4149-12B6-1AC8-FC52345FA910}"/>
              </a:ext>
            </a:extLst>
          </p:cNvPr>
          <p:cNvSpPr txBox="1"/>
          <p:nvPr/>
        </p:nvSpPr>
        <p:spPr>
          <a:xfrm>
            <a:off x="180871" y="110532"/>
            <a:ext cx="9286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Forward Kinematics of GRASPI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12889-B23F-0207-4BCC-8ACE2A6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1495527"/>
            <a:ext cx="8134359" cy="2060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5CE5-4322-ACA8-2AC8-FE62B0484EE5}"/>
              </a:ext>
            </a:extLst>
          </p:cNvPr>
          <p:cNvSpPr txBox="1"/>
          <p:nvPr/>
        </p:nvSpPr>
        <p:spPr>
          <a:xfrm>
            <a:off x="10329706" y="2233225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1D2D6-201F-876F-4A6E-180B9663238D}"/>
              </a:ext>
            </a:extLst>
          </p:cNvPr>
          <p:cNvSpPr txBox="1"/>
          <p:nvPr/>
        </p:nvSpPr>
        <p:spPr>
          <a:xfrm>
            <a:off x="291403" y="1033862"/>
            <a:ext cx="1081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Using the general formula for the transformation matrix between each link frame: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F325AE-8650-21D8-B6E4-7BEDE425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05" y="3082589"/>
            <a:ext cx="1791714" cy="3338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F23B3D-6194-7DF7-BF13-16172A4F7520}"/>
              </a:ext>
            </a:extLst>
          </p:cNvPr>
          <p:cNvCxnSpPr/>
          <p:nvPr/>
        </p:nvCxnSpPr>
        <p:spPr>
          <a:xfrm>
            <a:off x="2684422" y="4017364"/>
            <a:ext cx="54261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B4DA6DC-7E5B-3688-419D-5820A17C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9" y="3495349"/>
            <a:ext cx="3977985" cy="1044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FD69EB-BE15-76DD-398E-A6A19D574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372" y="5060178"/>
            <a:ext cx="7407282" cy="990686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6E1479-4195-8A4F-95FA-38421B19E42B}"/>
              </a:ext>
            </a:extLst>
          </p:cNvPr>
          <p:cNvCxnSpPr>
            <a:cxnSpLocks/>
          </p:cNvCxnSpPr>
          <p:nvPr/>
        </p:nvCxnSpPr>
        <p:spPr>
          <a:xfrm>
            <a:off x="7716294" y="4076498"/>
            <a:ext cx="1443320" cy="522015"/>
          </a:xfrm>
          <a:prstGeom prst="bentConnector3">
            <a:avLst>
              <a:gd name="adj1" fmla="val 9972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7FAA0-E98C-E2C0-B353-4296B13F0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499" y="3428360"/>
            <a:ext cx="3314987" cy="3581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223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EFD0B-AD2E-6094-E93E-1D9CF2B7240B}"/>
              </a:ext>
            </a:extLst>
          </p:cNvPr>
          <p:cNvSpPr txBox="1"/>
          <p:nvPr/>
        </p:nvSpPr>
        <p:spPr>
          <a:xfrm>
            <a:off x="180871" y="110532"/>
            <a:ext cx="9286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Forward Kinematics of GRASPI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C5EB2-26EE-38B0-835E-FCCBEF5B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6" y="1136582"/>
            <a:ext cx="3467015" cy="736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F867B-3F6A-E51A-98AA-611B1FDE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75" y="1844176"/>
            <a:ext cx="3200677" cy="883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63B4BB-C44C-0BA0-0406-966EC4B3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076" y="2915512"/>
            <a:ext cx="3505504" cy="891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7B7A3-C672-CAEE-5738-15300D872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53" y="4123782"/>
            <a:ext cx="350550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F10EB7-81E2-BA83-5FD9-9B323CC57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61" y="5406883"/>
            <a:ext cx="6614733" cy="9144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7C0BE-D869-8FFC-0D42-34D153001637}"/>
              </a:ext>
            </a:extLst>
          </p:cNvPr>
          <p:cNvSpPr txBox="1"/>
          <p:nvPr/>
        </p:nvSpPr>
        <p:spPr>
          <a:xfrm>
            <a:off x="2298116" y="207124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Column 1: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6173B-3DC0-7A9C-5EAA-1DB3223B5D6F}"/>
              </a:ext>
            </a:extLst>
          </p:cNvPr>
          <p:cNvSpPr txBox="1"/>
          <p:nvPr/>
        </p:nvSpPr>
        <p:spPr>
          <a:xfrm>
            <a:off x="2405027" y="317665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Column 2: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AEA4A-907F-3A53-8330-1C5DDC100E2D}"/>
              </a:ext>
            </a:extLst>
          </p:cNvPr>
          <p:cNvSpPr txBox="1"/>
          <p:nvPr/>
        </p:nvSpPr>
        <p:spPr>
          <a:xfrm>
            <a:off x="2405026" y="439661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Column 3: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F9DF7-AFD7-3DAC-7B49-2D677FFFD60A}"/>
              </a:ext>
            </a:extLst>
          </p:cNvPr>
          <p:cNvSpPr txBox="1"/>
          <p:nvPr/>
        </p:nvSpPr>
        <p:spPr>
          <a:xfrm>
            <a:off x="2298115" y="567945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Column 4:</a:t>
            </a:r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D175422-E130-862C-2B17-2E64193E6E41}"/>
              </a:ext>
            </a:extLst>
          </p:cNvPr>
          <p:cNvSpPr/>
          <p:nvPr/>
        </p:nvSpPr>
        <p:spPr>
          <a:xfrm>
            <a:off x="3861244" y="2011062"/>
            <a:ext cx="6893169" cy="477799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2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6BB0BE-4178-24B5-01D9-532A22FD8D26}"/>
              </a:ext>
            </a:extLst>
          </p:cNvPr>
          <p:cNvSpPr txBox="1"/>
          <p:nvPr/>
        </p:nvSpPr>
        <p:spPr>
          <a:xfrm>
            <a:off x="180871" y="110532"/>
            <a:ext cx="9286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Forward Kinematics of GRASPI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C4ED3-1FB8-81CB-A4B3-3B843287D6A0}"/>
              </a:ext>
            </a:extLst>
          </p:cNvPr>
          <p:cNvSpPr txBox="1"/>
          <p:nvPr/>
        </p:nvSpPr>
        <p:spPr>
          <a:xfrm>
            <a:off x="497817" y="2640717"/>
            <a:ext cx="539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Simplified: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CFC25E-CD27-99D8-13B5-40E100B3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1868"/>
            <a:ext cx="3467015" cy="7361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FD169-A598-3899-D4F1-E26D3FE03335}"/>
              </a:ext>
            </a:extLst>
          </p:cNvPr>
          <p:cNvGrpSpPr/>
          <p:nvPr/>
        </p:nvGrpSpPr>
        <p:grpSpPr>
          <a:xfrm>
            <a:off x="7496628" y="1503992"/>
            <a:ext cx="4050815" cy="2122293"/>
            <a:chOff x="7511920" y="1306707"/>
            <a:chExt cx="4050815" cy="21222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774889-462C-0277-DAFC-E1448273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1920" y="2306730"/>
              <a:ext cx="3939881" cy="922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48DE00-6FD7-F2B2-ABA5-B866F23A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6815" y="1456168"/>
              <a:ext cx="2690093" cy="70110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99A01B-3C2D-BC60-E37E-13F071CE91CD}"/>
                </a:ext>
              </a:extLst>
            </p:cNvPr>
            <p:cNvSpPr/>
            <p:nvPr/>
          </p:nvSpPr>
          <p:spPr>
            <a:xfrm>
              <a:off x="7511920" y="1306707"/>
              <a:ext cx="4050815" cy="21222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42793C-353B-6513-66A0-D5D553F8E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084" y="3775746"/>
            <a:ext cx="8363088" cy="20483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0CCA5-6F32-49FB-053C-93C3337A01FB}"/>
              </a:ext>
            </a:extLst>
          </p:cNvPr>
          <p:cNvSpPr txBox="1"/>
          <p:nvPr/>
        </p:nvSpPr>
        <p:spPr>
          <a:xfrm>
            <a:off x="7496628" y="1164541"/>
            <a:ext cx="25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Trigonometric identities</a:t>
            </a:r>
          </a:p>
        </p:txBody>
      </p:sp>
    </p:spTree>
    <p:extLst>
      <p:ext uri="{BB962C8B-B14F-4D97-AF65-F5344CB8AC3E}">
        <p14:creationId xmlns:p14="http://schemas.microsoft.com/office/powerpoint/2010/main" val="359116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534E2B-B44C-2BF8-BB8A-62D31F28E06A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27B85-D8DE-428B-7B48-B516A6D6DD85}"/>
              </a:ext>
            </a:extLst>
          </p:cNvPr>
          <p:cNvSpPr txBox="1"/>
          <p:nvPr/>
        </p:nvSpPr>
        <p:spPr>
          <a:xfrm>
            <a:off x="0" y="1251284"/>
            <a:ext cx="12078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Using the fourth column of the forward kinematics matrix, the position and orientation of the end effector of one finger, </a:t>
            </a:r>
            <a:r>
              <a:rPr lang="en-GB" sz="2400" b="1" dirty="0"/>
              <a:t>X</a:t>
            </a:r>
            <a:r>
              <a:rPr lang="en-GB" sz="2400" dirty="0"/>
              <a:t> = [x</a:t>
            </a:r>
            <a:r>
              <a:rPr lang="en-GB" sz="2400" baseline="-25000" dirty="0"/>
              <a:t>1</a:t>
            </a:r>
            <a:r>
              <a:rPr lang="en-GB" sz="2400" dirty="0"/>
              <a:t>, x</a:t>
            </a:r>
            <a:r>
              <a:rPr lang="en-GB" sz="2400" baseline="-25000" dirty="0"/>
              <a:t>2</a:t>
            </a:r>
            <a:r>
              <a:rPr lang="en-GB" sz="2400" dirty="0"/>
              <a:t>, x</a:t>
            </a:r>
            <a:r>
              <a:rPr lang="en-GB" sz="2400" baseline="-25000" dirty="0"/>
              <a:t>3</a:t>
            </a:r>
            <a:r>
              <a:rPr lang="en-GB" sz="2400" dirty="0"/>
              <a:t>, </a:t>
            </a:r>
            <a:r>
              <a:rPr lang="el-GR" sz="2400" dirty="0"/>
              <a:t>φ</a:t>
            </a:r>
            <a:r>
              <a:rPr lang="en-GB" sz="2400" dirty="0"/>
              <a:t>]</a:t>
            </a:r>
            <a:r>
              <a:rPr lang="en-GB" sz="2400" baseline="30000" dirty="0"/>
              <a:t>T</a:t>
            </a:r>
            <a:r>
              <a:rPr lang="en-GB" sz="2400" dirty="0"/>
              <a:t> is given by: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127C3-4DA3-36FF-1062-B96E3197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77" y="2082281"/>
            <a:ext cx="3923978" cy="18832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70A3DA-E11E-033A-F885-80348C7B8E8C}"/>
              </a:ext>
            </a:extLst>
          </p:cNvPr>
          <p:cNvSpPr txBox="1"/>
          <p:nvPr/>
        </p:nvSpPr>
        <p:spPr>
          <a:xfrm>
            <a:off x="1129911" y="5317153"/>
            <a:ext cx="554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Then using the Jacobian definition: </a:t>
            </a:r>
            <a:endParaRPr lang="en-GB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34D56B-48F6-8D9D-4C48-63337FD4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42" y="4156866"/>
            <a:ext cx="4694327" cy="25529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4811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E6509D-BE49-F447-EB83-9E31BA7CE626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3761-CA05-6C4F-A2EA-6C7F0961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37" y="2492838"/>
            <a:ext cx="10884063" cy="1872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7A4597-B599-9526-E9D3-297B156BC8CE}"/>
              </a:ext>
            </a:extLst>
          </p:cNvPr>
          <p:cNvSpPr txBox="1"/>
          <p:nvPr/>
        </p:nvSpPr>
        <p:spPr>
          <a:xfrm>
            <a:off x="569299" y="3136612"/>
            <a:ext cx="829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C7F28-6B36-82B1-7D01-234D4147E3D7}"/>
              </a:ext>
            </a:extLst>
          </p:cNvPr>
          <p:cNvSpPr txBox="1"/>
          <p:nvPr/>
        </p:nvSpPr>
        <p:spPr>
          <a:xfrm>
            <a:off x="56535" y="1849063"/>
            <a:ext cx="12078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Jacobian was found to be:</a:t>
            </a:r>
          </a:p>
        </p:txBody>
      </p:sp>
    </p:spTree>
    <p:extLst>
      <p:ext uri="{BB962C8B-B14F-4D97-AF65-F5344CB8AC3E}">
        <p14:creationId xmlns:p14="http://schemas.microsoft.com/office/powerpoint/2010/main" val="104894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AB35C-FC35-18B4-9830-CC88FB812F43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AE2FD-D34F-15A7-5A57-EFC122583573}"/>
              </a:ext>
            </a:extLst>
          </p:cNvPr>
          <p:cNvSpPr txBox="1"/>
          <p:nvPr/>
        </p:nvSpPr>
        <p:spPr>
          <a:xfrm>
            <a:off x="180871" y="1033862"/>
            <a:ext cx="1135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Separating the Jacobian into linear and angular components: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AEEF2-59B9-9C9B-8E48-A5080A37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145"/>
            <a:ext cx="5727560" cy="2563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5835D-6928-CC6B-DEEA-98F478C9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2" y="1957192"/>
            <a:ext cx="3503872" cy="1747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1CAD9E-A687-33BB-9DB4-321A5511D4B5}"/>
              </a:ext>
            </a:extLst>
          </p:cNvPr>
          <p:cNvSpPr txBox="1"/>
          <p:nvPr/>
        </p:nvSpPr>
        <p:spPr>
          <a:xfrm>
            <a:off x="356631" y="4008799"/>
            <a:ext cx="1135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And constructing a mass matrix with the masses that are moving (m</a:t>
            </a:r>
            <a:r>
              <a:rPr lang="en-GB" sz="2400" baseline="-25000" dirty="0"/>
              <a:t>2</a:t>
            </a:r>
            <a:r>
              <a:rPr lang="en-GB" sz="2400" dirty="0"/>
              <a:t>, m</a:t>
            </a:r>
            <a:r>
              <a:rPr lang="en-GB" sz="2400" baseline="-25000" dirty="0"/>
              <a:t>3</a:t>
            </a:r>
            <a:r>
              <a:rPr lang="en-GB" sz="2400" dirty="0"/>
              <a:t>, m</a:t>
            </a:r>
            <a:r>
              <a:rPr lang="en-GB" sz="2400" baseline="-25000" dirty="0"/>
              <a:t>4</a:t>
            </a:r>
            <a:r>
              <a:rPr lang="en-GB" sz="2400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559B73-E081-303E-50CD-4E366F506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94" y="4701297"/>
            <a:ext cx="2568163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51A02-04F3-D699-FF52-072534B0FEA4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6DB200-9A22-98C8-3216-F4D90A32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41" y="919346"/>
            <a:ext cx="6240238" cy="5586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85BA72-DEC7-C2BF-8660-C2047786966B}"/>
              </a:ext>
            </a:extLst>
          </p:cNvPr>
          <p:cNvSpPr txBox="1"/>
          <p:nvPr/>
        </p:nvSpPr>
        <p:spPr>
          <a:xfrm>
            <a:off x="180872" y="1033862"/>
            <a:ext cx="4923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 using the formula for the moment of inertia for a cuboid as a rough approximation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4E5CC-F03C-A7F3-7A33-640BEEE4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1" y="2335643"/>
            <a:ext cx="2911092" cy="124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E5362-F9C3-429B-A676-7C9930BDBE87}"/>
              </a:ext>
            </a:extLst>
          </p:cNvPr>
          <p:cNvSpPr txBox="1"/>
          <p:nvPr/>
        </p:nvSpPr>
        <p:spPr>
          <a:xfrm>
            <a:off x="1626787" y="5173283"/>
            <a:ext cx="469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The inertia tensors for each link can be found:</a:t>
            </a:r>
          </a:p>
        </p:txBody>
      </p:sp>
    </p:spTree>
    <p:extLst>
      <p:ext uri="{BB962C8B-B14F-4D97-AF65-F5344CB8AC3E}">
        <p14:creationId xmlns:p14="http://schemas.microsoft.com/office/powerpoint/2010/main" val="394780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4EA37-7832-D497-D156-EC0E4B4B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02" y="1195657"/>
            <a:ext cx="9448832" cy="4100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2C185-91F5-58F8-3938-FBEC8D373270}"/>
              </a:ext>
            </a:extLst>
          </p:cNvPr>
          <p:cNvSpPr txBox="1"/>
          <p:nvPr/>
        </p:nvSpPr>
        <p:spPr>
          <a:xfrm>
            <a:off x="180871" y="110532"/>
            <a:ext cx="633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Dynamics of GRASPI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13302-1538-1769-6635-07CB6B65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0" y="1357452"/>
            <a:ext cx="4769138" cy="1393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4A197-B435-B11D-F029-7037DB6E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529" y="5457889"/>
            <a:ext cx="5540376" cy="9400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72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245</Words>
  <Application>Microsoft Office PowerPoint</Application>
  <PresentationFormat>Widescreen</PresentationFormat>
  <Paragraphs>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Buchanan</dc:creator>
  <cp:lastModifiedBy>Stephanie Buchanan</cp:lastModifiedBy>
  <cp:revision>1</cp:revision>
  <dcterms:created xsi:type="dcterms:W3CDTF">2025-03-24T09:22:26Z</dcterms:created>
  <dcterms:modified xsi:type="dcterms:W3CDTF">2025-03-26T18:23:49Z</dcterms:modified>
</cp:coreProperties>
</file>